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</p:sldIdLst>
  <p:sldSz cx="12192000" cy="6858000"/>
  <p:notesSz cx="6858000" cy="9144000"/>
  <p:defaultTextStyle>
    <a:defPPr>
      <a:defRPr lang="en-DE"/>
    </a:defPPr>
    <a:lvl1pPr marL="0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7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6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14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92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70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9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28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C87"/>
    <a:srgbClr val="AC72A5"/>
    <a:srgbClr val="E3CBD6"/>
    <a:srgbClr val="389BFC"/>
    <a:srgbClr val="000005"/>
    <a:srgbClr val="FAF3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–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94672"/>
  </p:normalViewPr>
  <p:slideViewPr>
    <p:cSldViewPr snapToGrid="0">
      <p:cViewPr varScale="1">
        <p:scale>
          <a:sx n="104" d="100"/>
          <a:sy n="104" d="100"/>
        </p:scale>
        <p:origin x="232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5" cy="36004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62243-E009-F4AD-A896-C89BC81066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30E674-DCE9-5D98-7254-57CA20120D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9" indent="0" algn="ctr">
              <a:buNone/>
              <a:defRPr sz="2000"/>
            </a:lvl2pPr>
            <a:lvl3pPr marL="914418" indent="0" algn="ctr">
              <a:buNone/>
              <a:defRPr sz="1800"/>
            </a:lvl3pPr>
            <a:lvl4pPr marL="1371627" indent="0" algn="ctr">
              <a:buNone/>
              <a:defRPr sz="1600"/>
            </a:lvl4pPr>
            <a:lvl5pPr marL="1828837" indent="0" algn="ctr">
              <a:buNone/>
              <a:defRPr sz="1600"/>
            </a:lvl5pPr>
            <a:lvl6pPr marL="2286046" indent="0" algn="ctr">
              <a:buNone/>
              <a:defRPr sz="1600"/>
            </a:lvl6pPr>
            <a:lvl7pPr marL="2743255" indent="0" algn="ctr">
              <a:buNone/>
              <a:defRPr sz="1600"/>
            </a:lvl7pPr>
            <a:lvl8pPr marL="3200464" indent="0" algn="ctr">
              <a:buNone/>
              <a:defRPr sz="1600"/>
            </a:lvl8pPr>
            <a:lvl9pPr marL="3657673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42675-555C-ABEF-4AC7-82F0E70E0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999C-6D32-6544-89C0-786577032DF1}" type="datetimeFigureOut">
              <a:rPr lang="en-DE" smtClean="0"/>
              <a:t>24.11.24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318EF-7DE5-96A8-5AC3-75D655D65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B1725-B1D7-6ACB-D429-495B4694E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2CAC-4E4E-474F-9EF8-6B353AF66C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64389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8667F-A2DA-31BB-2B74-ADDDB1F4C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1F8093-278C-E6BD-90C9-2A0DB723F7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9" indent="0">
              <a:buNone/>
              <a:defRPr sz="2800"/>
            </a:lvl2pPr>
            <a:lvl3pPr marL="914418" indent="0">
              <a:buNone/>
              <a:defRPr sz="2400"/>
            </a:lvl3pPr>
            <a:lvl4pPr marL="1371627" indent="0">
              <a:buNone/>
              <a:defRPr sz="2000"/>
            </a:lvl4pPr>
            <a:lvl5pPr marL="1828837" indent="0">
              <a:buNone/>
              <a:defRPr sz="2000"/>
            </a:lvl5pPr>
            <a:lvl6pPr marL="2286046" indent="0">
              <a:buNone/>
              <a:defRPr sz="2000"/>
            </a:lvl6pPr>
            <a:lvl7pPr marL="2743255" indent="0">
              <a:buNone/>
              <a:defRPr sz="2000"/>
            </a:lvl7pPr>
            <a:lvl8pPr marL="3200464" indent="0">
              <a:buNone/>
              <a:defRPr sz="2000"/>
            </a:lvl8pPr>
            <a:lvl9pPr marL="3657673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45FC85-A7E6-68E9-DF05-5B2099E7FA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9" indent="0">
              <a:buNone/>
              <a:defRPr sz="1400"/>
            </a:lvl2pPr>
            <a:lvl3pPr marL="914418" indent="0">
              <a:buNone/>
              <a:defRPr sz="1200"/>
            </a:lvl3pPr>
            <a:lvl4pPr marL="1371627" indent="0">
              <a:buNone/>
              <a:defRPr sz="1000"/>
            </a:lvl4pPr>
            <a:lvl5pPr marL="1828837" indent="0">
              <a:buNone/>
              <a:defRPr sz="1000"/>
            </a:lvl5pPr>
            <a:lvl6pPr marL="2286046" indent="0">
              <a:buNone/>
              <a:defRPr sz="1000"/>
            </a:lvl6pPr>
            <a:lvl7pPr marL="2743255" indent="0">
              <a:buNone/>
              <a:defRPr sz="1000"/>
            </a:lvl7pPr>
            <a:lvl8pPr marL="3200464" indent="0">
              <a:buNone/>
              <a:defRPr sz="1000"/>
            </a:lvl8pPr>
            <a:lvl9pPr marL="365767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F11307-87FB-2F65-1FDE-D2FA3612E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999C-6D32-6544-89C0-786577032DF1}" type="datetimeFigureOut">
              <a:rPr lang="en-DE" smtClean="0"/>
              <a:t>24.11.24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D016EE-31BC-AAAB-43F3-248DDA8A9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733A79-9DB4-1FE8-2B0D-65830B326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2CAC-4E4E-474F-9EF8-6B353AF66C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39126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9ECAB-D9C1-B77B-8BB6-97F9AE78F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0FE515-436B-3C05-E163-8B9EF244D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97354-79DE-3966-187C-4AED5FFE7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999C-6D32-6544-89C0-786577032DF1}" type="datetimeFigureOut">
              <a:rPr lang="en-DE" smtClean="0"/>
              <a:t>24.11.24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2445F8-043E-B563-FAB4-6FBE93CF9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F9863-9A9D-A3CA-67CC-428A7165F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2CAC-4E4E-474F-9EF8-6B353AF66C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51007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B8852F-7CFF-6E23-D940-673839701F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215069-C2F1-810C-F4E0-6D9A226DDE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98C70E-464A-81AE-79F8-BCD98A9B9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999C-6D32-6544-89C0-786577032DF1}" type="datetimeFigureOut">
              <a:rPr lang="en-DE" smtClean="0"/>
              <a:t>24.11.24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B2EBA-B994-E422-5AE7-845DD5D41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1B25A-F15E-FCEE-5F9C-AA6A36DB2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2CAC-4E4E-474F-9EF8-6B353AF66C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83298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EAD0B-77E3-6278-7A4D-EC89476B9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76A0F-8819-3BFD-1D59-E391E07A4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AB94A-36CB-FB05-77F9-B0D5B7FF5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999C-6D32-6544-89C0-786577032DF1}" type="datetimeFigureOut">
              <a:rPr lang="en-DE" smtClean="0"/>
              <a:t>24.11.24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8BF38-641C-366D-3AAF-7E13EB38C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EA43F-5535-B3A6-22D1-E7EDCAAF4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2CAC-4E4E-474F-9EF8-6B353AF66C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96803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5DA01-55CD-9018-4E3C-3930FCC09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46B651-ADFB-3525-138C-681ACB443A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7E8C1-E509-9092-BB46-964FFE492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999C-6D32-6544-89C0-786577032DF1}" type="datetimeFigureOut">
              <a:rPr lang="en-DE" smtClean="0"/>
              <a:t>24.11.24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753D3-192E-5FB1-172C-F1AB2B0BC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B3386-D768-7A45-156B-3B4AEDC30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2CAC-4E4E-474F-9EF8-6B353AF66C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2869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889C9-7343-B6A2-E2D2-75DAFF5D7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09E4E-E209-C6EE-B74D-E6025C4120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7F5FCE-5D91-DB63-7B04-94B5A23FB4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EB6ABC-17FF-0275-C492-6E3379300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999C-6D32-6544-89C0-786577032DF1}" type="datetimeFigureOut">
              <a:rPr lang="en-DE" smtClean="0"/>
              <a:t>24.11.24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24467A-524D-DE80-E99C-E0C44AC88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E3502E-3AA5-DB41-94B7-C68DAC310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2CAC-4E4E-474F-9EF8-6B353AF66C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0539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889C9-7343-B6A2-E2D2-75DAFF5D7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09E4E-E209-C6EE-B74D-E6025C4120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2" y="1825625"/>
            <a:ext cx="3335216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D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7F5FCE-5D91-DB63-7B04-94B5A23FB4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28393" y="1825625"/>
            <a:ext cx="3335216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D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EB6ABC-17FF-0275-C492-6E3379300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999C-6D32-6544-89C0-786577032DF1}" type="datetimeFigureOut">
              <a:rPr lang="en-DE" smtClean="0"/>
              <a:t>24.11.24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24467A-524D-DE80-E99C-E0C44AC88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E3502E-3AA5-DB41-94B7-C68DAC310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2CAC-4E4E-474F-9EF8-6B353AF66C25}" type="slidenum">
              <a:rPr lang="en-DE" smtClean="0"/>
              <a:t>‹#›</a:t>
            </a:fld>
            <a:endParaRPr lang="en-DE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140CC9D-21AE-8147-8415-4BFAE1553464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018583" y="1825625"/>
            <a:ext cx="3335216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035869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03A4E-9DE5-D22F-1282-7867D2F95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8BBD55-0587-0153-D73F-B449B4AF1D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800" b="1"/>
            </a:lvl3pPr>
            <a:lvl4pPr marL="1371627" indent="0">
              <a:buNone/>
              <a:defRPr sz="1600" b="1"/>
            </a:lvl4pPr>
            <a:lvl5pPr marL="1828837" indent="0">
              <a:buNone/>
              <a:defRPr sz="1600" b="1"/>
            </a:lvl5pPr>
            <a:lvl6pPr marL="2286046" indent="0">
              <a:buNone/>
              <a:defRPr sz="1600" b="1"/>
            </a:lvl6pPr>
            <a:lvl7pPr marL="2743255" indent="0">
              <a:buNone/>
              <a:defRPr sz="1600" b="1"/>
            </a:lvl7pPr>
            <a:lvl8pPr marL="3200464" indent="0">
              <a:buNone/>
              <a:defRPr sz="1600" b="1"/>
            </a:lvl8pPr>
            <a:lvl9pPr marL="3657673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262A2A-34A7-1D43-3045-0E396A5982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4DB05-7EFF-7630-DFF3-C8DDCD9E20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800" b="1"/>
            </a:lvl3pPr>
            <a:lvl4pPr marL="1371627" indent="0">
              <a:buNone/>
              <a:defRPr sz="1600" b="1"/>
            </a:lvl4pPr>
            <a:lvl5pPr marL="1828837" indent="0">
              <a:buNone/>
              <a:defRPr sz="1600" b="1"/>
            </a:lvl5pPr>
            <a:lvl6pPr marL="2286046" indent="0">
              <a:buNone/>
              <a:defRPr sz="1600" b="1"/>
            </a:lvl6pPr>
            <a:lvl7pPr marL="2743255" indent="0">
              <a:buNone/>
              <a:defRPr sz="1600" b="1"/>
            </a:lvl7pPr>
            <a:lvl8pPr marL="3200464" indent="0">
              <a:buNone/>
              <a:defRPr sz="1600" b="1"/>
            </a:lvl8pPr>
            <a:lvl9pPr marL="3657673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120F3E-1120-FC22-337D-646FDB9E3B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61415A-428F-26FE-21F1-BBE62A3BD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999C-6D32-6544-89C0-786577032DF1}" type="datetimeFigureOut">
              <a:rPr lang="en-DE" smtClean="0"/>
              <a:t>24.11.24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7DFE3B-1B2B-15CB-BA25-3B9446424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103011-5DB7-4998-2C70-6C4C53107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2CAC-4E4E-474F-9EF8-6B353AF66C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9998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365CD-FD1E-34B4-8902-D6B0DD67E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28B9B2-6E35-F00E-2A87-18952CDE0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999C-6D32-6544-89C0-786577032DF1}" type="datetimeFigureOut">
              <a:rPr lang="en-DE" smtClean="0"/>
              <a:t>24.11.24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7D1E7B-250E-FAFA-C731-525EA2230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2CCA84-B7AE-8CF2-DB21-89B92BE3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2CAC-4E4E-474F-9EF8-6B353AF66C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9859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5A6427-CDED-E8CB-1553-25A1119F3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999C-6D32-6544-89C0-786577032DF1}" type="datetimeFigureOut">
              <a:rPr lang="en-DE" smtClean="0"/>
              <a:t>24.11.24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1DE1D0-304A-8241-21B5-748C8C6D5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97AC73-5281-F692-68A0-46154805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2CAC-4E4E-474F-9EF8-6B353AF66C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84781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E03E9-A8F3-1F6D-1B1A-7DA12B72E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0E91A-D100-AEC7-5C22-DC7317B5D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A04C82-8899-EE94-7B78-8C659EC97B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9" indent="0">
              <a:buNone/>
              <a:defRPr sz="1400"/>
            </a:lvl2pPr>
            <a:lvl3pPr marL="914418" indent="0">
              <a:buNone/>
              <a:defRPr sz="1200"/>
            </a:lvl3pPr>
            <a:lvl4pPr marL="1371627" indent="0">
              <a:buNone/>
              <a:defRPr sz="1000"/>
            </a:lvl4pPr>
            <a:lvl5pPr marL="1828837" indent="0">
              <a:buNone/>
              <a:defRPr sz="1000"/>
            </a:lvl5pPr>
            <a:lvl6pPr marL="2286046" indent="0">
              <a:buNone/>
              <a:defRPr sz="1000"/>
            </a:lvl6pPr>
            <a:lvl7pPr marL="2743255" indent="0">
              <a:buNone/>
              <a:defRPr sz="1000"/>
            </a:lvl7pPr>
            <a:lvl8pPr marL="3200464" indent="0">
              <a:buNone/>
              <a:defRPr sz="1000"/>
            </a:lvl8pPr>
            <a:lvl9pPr marL="365767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5B220-6198-3373-28F2-B2660F984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999C-6D32-6544-89C0-786577032DF1}" type="datetimeFigureOut">
              <a:rPr lang="en-DE" smtClean="0"/>
              <a:t>24.11.24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9378A1-A7F0-88CD-4C15-4898A3CB8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F3EAA-9293-8063-0443-105A41D88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F2CAC-4E4E-474F-9EF8-6B353AF66C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3627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F1FAD1-730F-7A48-BE2B-7F9968F1B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57C356-25C4-5FF6-088E-53758565BF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D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4E20D-3DE1-9ACC-67AF-ED3ABDC885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E999C-6D32-6544-89C0-786577032DF1}" type="datetimeFigureOut">
              <a:rPr lang="en-DE" smtClean="0"/>
              <a:t>24.11.24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A274D5-2A65-38C6-3E39-6E0D0C5947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DE" dirty="0"/>
              <a:t>© 2023 algo consult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736E4-0D30-8D91-6C77-A1389857BE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F2CAC-4E4E-474F-9EF8-6B353AF66C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06733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0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1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5C87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1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4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3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32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41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50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59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69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78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9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8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7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7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46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55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64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73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658E7-F330-CA2F-561C-59A653C399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DE" dirty="0">
                <a:solidFill>
                  <a:srgbClr val="005C87"/>
                </a:solidFill>
              </a:rPr>
              <a:t>algo consult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955F0F-9400-1856-38B7-581FFF9E40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rgbClr val="AC72A5"/>
                </a:solidFill>
              </a:rPr>
              <a:t>Take the risk out of your AI.</a:t>
            </a:r>
            <a:endParaRPr lang="en-DE" dirty="0">
              <a:solidFill>
                <a:srgbClr val="AC72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951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6B6BDA12-91E2-966C-1A0F-120D05483C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780466"/>
              </p:ext>
            </p:extLst>
          </p:nvPr>
        </p:nvGraphicFramePr>
        <p:xfrm>
          <a:off x="903890" y="745669"/>
          <a:ext cx="10657492" cy="5638435"/>
        </p:xfrm>
        <a:graphic>
          <a:graphicData uri="http://schemas.openxmlformats.org/drawingml/2006/table">
            <a:tbl>
              <a:tblPr>
                <a:tableStyleId>{85BE263C-DBD7-4A20-BB59-AAB30ACAA65A}</a:tableStyleId>
              </a:tblPr>
              <a:tblGrid>
                <a:gridCol w="2664373">
                  <a:extLst>
                    <a:ext uri="{9D8B030D-6E8A-4147-A177-3AD203B41FA5}">
                      <a16:colId xmlns:a16="http://schemas.microsoft.com/office/drawing/2014/main" val="1214872165"/>
                    </a:ext>
                  </a:extLst>
                </a:gridCol>
                <a:gridCol w="2664373">
                  <a:extLst>
                    <a:ext uri="{9D8B030D-6E8A-4147-A177-3AD203B41FA5}">
                      <a16:colId xmlns:a16="http://schemas.microsoft.com/office/drawing/2014/main" val="4086782421"/>
                    </a:ext>
                  </a:extLst>
                </a:gridCol>
                <a:gridCol w="2664373">
                  <a:extLst>
                    <a:ext uri="{9D8B030D-6E8A-4147-A177-3AD203B41FA5}">
                      <a16:colId xmlns:a16="http://schemas.microsoft.com/office/drawing/2014/main" val="426028898"/>
                    </a:ext>
                  </a:extLst>
                </a:gridCol>
                <a:gridCol w="2664373">
                  <a:extLst>
                    <a:ext uri="{9D8B030D-6E8A-4147-A177-3AD203B41FA5}">
                      <a16:colId xmlns:a16="http://schemas.microsoft.com/office/drawing/2014/main" val="1390483300"/>
                    </a:ext>
                  </a:extLst>
                </a:gridCol>
              </a:tblGrid>
              <a:tr h="381726">
                <a:tc>
                  <a:txBody>
                    <a:bodyPr/>
                    <a:lstStyle/>
                    <a:p>
                      <a:r>
                        <a:rPr lang="en-DE" sz="1900" dirty="0">
                          <a:latin typeface="Futura Medium" panose="020B0602020204020303" pitchFamily="34" charset="-79"/>
                          <a:cs typeface="Futura Medium" panose="020B0602020204020303" pitchFamily="34" charset="-79"/>
                        </a:rPr>
                        <a:t>Model Profile</a:t>
                      </a:r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DE" sz="1900" dirty="0">
                          <a:latin typeface="Futura Medium" panose="020B0602020204020303" pitchFamily="34" charset="-79"/>
                          <a:cs typeface="Futura Medium" panose="020B0602020204020303" pitchFamily="34" charset="-79"/>
                        </a:rPr>
                        <a:t>Solution</a:t>
                      </a:r>
                      <a:r>
                        <a:rPr lang="en-DE" sz="1000" dirty="0">
                          <a:latin typeface="Futura Medium" panose="020B0602020204020303" pitchFamily="34" charset="-79"/>
                          <a:cs typeface="Futura Medium" panose="020B0602020204020303" pitchFamily="34" charset="-79"/>
                        </a:rPr>
                        <a:t> </a:t>
                      </a:r>
                      <a:r>
                        <a:rPr lang="en-DE" sz="1900" dirty="0">
                          <a:latin typeface="Futura Medium" panose="020B0602020204020303" pitchFamily="34" charset="-79"/>
                          <a:cs typeface="Futura Medium" panose="020B0602020204020303" pitchFamily="34" charset="-79"/>
                        </a:rPr>
                        <a:t>&amp;</a:t>
                      </a:r>
                      <a:r>
                        <a:rPr lang="en-DE" sz="1000" dirty="0">
                          <a:latin typeface="Futura Medium" panose="020B0602020204020303" pitchFamily="34" charset="-79"/>
                          <a:cs typeface="Futura Medium" panose="020B0602020204020303" pitchFamily="34" charset="-79"/>
                        </a:rPr>
                        <a:t> </a:t>
                      </a:r>
                      <a:r>
                        <a:rPr lang="en-DE" sz="1900" dirty="0">
                          <a:latin typeface="Futura Medium" panose="020B0602020204020303" pitchFamily="34" charset="-79"/>
                          <a:cs typeface="Futura Medium" panose="020B0602020204020303" pitchFamily="34" charset="-79"/>
                        </a:rPr>
                        <a:t>Approaches</a:t>
                      </a:r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DE" sz="1900" dirty="0">
                          <a:latin typeface="Futura Medium" panose="020B0602020204020303" pitchFamily="34" charset="-79"/>
                          <a:cs typeface="Futura Medium" panose="020B0602020204020303" pitchFamily="34" charset="-79"/>
                        </a:rPr>
                        <a:t>Quantative Analysis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DE" sz="1900" dirty="0">
                          <a:latin typeface="Futura Medium" panose="020B0602020204020303" pitchFamily="34" charset="-79"/>
                          <a:cs typeface="Futura Medium" panose="020B0602020204020303" pitchFamily="34" charset="-79"/>
                        </a:rPr>
                        <a:t>Factors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7162745"/>
                  </a:ext>
                </a:extLst>
              </a:tr>
              <a:tr h="1578651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Futura Medium" panose="020B0602020204020303" pitchFamily="34" charset="-79"/>
                          <a:ea typeface="+mn-ea"/>
                          <a:cs typeface="Futura Medium" panose="020B0602020204020303" pitchFamily="34" charset="-79"/>
                        </a:rPr>
                        <a:t>Owner Contacts/Organization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Futura Medium" panose="020B0602020204020303" pitchFamily="34" charset="-79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Futura Medium" panose="020B0602020204020303" pitchFamily="34" charset="-79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1200" kern="1200" dirty="0">
                          <a:solidFill>
                            <a:schemeClr val="dk1"/>
                          </a:solidFill>
                          <a:effectLst/>
                          <a:latin typeface="Futura Medium" panose="020B0602020204020303" pitchFamily="34" charset="-79"/>
                          <a:ea typeface="+mn-ea"/>
                          <a:cs typeface="Futura Medium" panose="020B0602020204020303" pitchFamily="34" charset="-79"/>
                        </a:rPr>
                        <a:t>Model Date &amp; Version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1200" kern="1200" dirty="0">
                        <a:solidFill>
                          <a:schemeClr val="dk1"/>
                        </a:solidFill>
                        <a:effectLst/>
                        <a:latin typeface="Futura Medium" panose="020B0602020204020303" pitchFamily="34" charset="-79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DE" sz="1200" kern="1200" dirty="0">
                        <a:solidFill>
                          <a:schemeClr val="dk1"/>
                        </a:solidFill>
                        <a:effectLst/>
                        <a:latin typeface="Futura Medium" panose="020B0602020204020303" pitchFamily="34" charset="-79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1200" kern="1200" dirty="0">
                          <a:solidFill>
                            <a:schemeClr val="dk1"/>
                          </a:solidFill>
                          <a:effectLst/>
                          <a:latin typeface="Futura Medium" panose="020B0602020204020303" pitchFamily="34" charset="-79"/>
                          <a:ea typeface="+mn-ea"/>
                          <a:cs typeface="Futura Medium" panose="020B0602020204020303" pitchFamily="34" charset="-79"/>
                        </a:rPr>
                        <a:t>Model Type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Futura Medium" panose="020B0602020204020303" pitchFamily="34" charset="-79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Futura Medium" panose="020B0602020204020303" pitchFamily="34" charset="-79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Futura Medium" panose="020B0602020204020303" pitchFamily="34" charset="-79"/>
                          <a:ea typeface="+mn-ea"/>
                          <a:cs typeface="Futura Medium" panose="020B0602020204020303" pitchFamily="34" charset="-79"/>
                        </a:rPr>
                        <a:t>Paper References &amp; Citation Details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Futura Medium" panose="020B0602020204020303" pitchFamily="34" charset="-79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Futura Medium" panose="020B0602020204020303" pitchFamily="34" charset="-79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Futura Medium" panose="020B0602020204020303" pitchFamily="34" charset="-79"/>
                          <a:ea typeface="+mn-ea"/>
                          <a:cs typeface="Futura Medium" panose="020B0602020204020303" pitchFamily="34" charset="-79"/>
                        </a:rPr>
                        <a:t>License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Futura Medium" panose="020B0602020204020303" pitchFamily="34" charset="-79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Futura Medium" panose="020B0602020204020303" pitchFamily="34" charset="-79"/>
                        <a:ea typeface="+mn-ea"/>
                        <a:cs typeface="Futura Medium" panose="020B0602020204020303" pitchFamily="34" charset="-79"/>
                      </a:endParaRPr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Futura Medium" panose="020B0602020204020303" pitchFamily="34" charset="-79"/>
                          <a:ea typeface="+mn-ea"/>
                          <a:cs typeface="Futura Medium" panose="020B0602020204020303" pitchFamily="34" charset="-79"/>
                        </a:rPr>
                        <a:t>Training algorithms &amp; parameters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Futura Medium" panose="020B0602020204020303" pitchFamily="34" charset="-79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Futura Medium" panose="020B0602020204020303" pitchFamily="34" charset="-79"/>
                          <a:ea typeface="+mn-ea"/>
                          <a:cs typeface="Futura Medium" panose="020B0602020204020303" pitchFamily="34" charset="-79"/>
                        </a:rPr>
                        <a:t>Fairness constraints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Futura Medium" panose="020B0602020204020303" pitchFamily="34" charset="-79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Futura Medium" panose="020B0602020204020303" pitchFamily="34" charset="-79"/>
                          <a:ea typeface="+mn-ea"/>
                          <a:cs typeface="Futura Medium" panose="020B0602020204020303" pitchFamily="34" charset="-79"/>
                        </a:rPr>
                        <a:t>Applied approaches</a:t>
                      </a:r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Futura Medium" panose="020B0602020204020303" pitchFamily="34" charset="-79"/>
                          <a:cs typeface="Futura Medium" panose="020B0602020204020303" pitchFamily="34" charset="-79"/>
                        </a:rPr>
                        <a:t>Unitary results</a:t>
                      </a:r>
                    </a:p>
                    <a:p>
                      <a:endParaRPr lang="en-GB" sz="1200" dirty="0">
                        <a:latin typeface="Futura Medium" panose="020B0602020204020303" pitchFamily="34" charset="-79"/>
                        <a:cs typeface="Futura Medium" panose="020B0602020204020303" pitchFamily="34" charset="-79"/>
                      </a:endParaRPr>
                    </a:p>
                    <a:p>
                      <a:endParaRPr lang="en-GB" sz="1200" dirty="0">
                        <a:latin typeface="Futura Medium" panose="020B0602020204020303" pitchFamily="34" charset="-79"/>
                        <a:cs typeface="Futura Medium" panose="020B0602020204020303" pitchFamily="34" charset="-79"/>
                      </a:endParaRPr>
                    </a:p>
                    <a:p>
                      <a:r>
                        <a:rPr lang="en-GB" sz="1200" dirty="0">
                          <a:latin typeface="Futura Medium" panose="020B0602020204020303" pitchFamily="34" charset="-79"/>
                          <a:cs typeface="Futura Medium" panose="020B0602020204020303" pitchFamily="34" charset="-79"/>
                        </a:rPr>
                        <a:t>Intersectional result</a:t>
                      </a:r>
                      <a:endParaRPr lang="en-DE" sz="1200" dirty="0">
                        <a:latin typeface="Futura Medium" panose="020B0602020204020303" pitchFamily="34" charset="-79"/>
                        <a:cs typeface="Futura Medium" panose="020B0602020204020303" pitchFamily="34" charset="-79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Futura Medium" panose="020B0602020204020303" pitchFamily="34" charset="-79"/>
                          <a:cs typeface="Futura Medium" panose="020B0602020204020303" pitchFamily="34" charset="-79"/>
                        </a:rPr>
                        <a:t>Relevant factors</a:t>
                      </a:r>
                    </a:p>
                    <a:p>
                      <a:endParaRPr lang="en-GB" sz="1200" dirty="0">
                        <a:latin typeface="Futura Medium" panose="020B0602020204020303" pitchFamily="34" charset="-79"/>
                        <a:cs typeface="Futura Medium" panose="020B0602020204020303" pitchFamily="34" charset="-79"/>
                      </a:endParaRPr>
                    </a:p>
                    <a:p>
                      <a:endParaRPr lang="en-GB" sz="1200" dirty="0">
                        <a:latin typeface="Futura Medium" panose="020B0602020204020303" pitchFamily="34" charset="-79"/>
                        <a:cs typeface="Futura Medium" panose="020B0602020204020303" pitchFamily="34" charset="-79"/>
                      </a:endParaRPr>
                    </a:p>
                    <a:p>
                      <a:r>
                        <a:rPr lang="en-GB" sz="1200" dirty="0">
                          <a:latin typeface="Futura Medium" panose="020B0602020204020303" pitchFamily="34" charset="-79"/>
                          <a:cs typeface="Futura Medium" panose="020B0602020204020303" pitchFamily="34" charset="-79"/>
                        </a:rPr>
                        <a:t>Evaluation factors</a:t>
                      </a:r>
                      <a:endParaRPr lang="en-DE" sz="1200" dirty="0">
                        <a:latin typeface="Futura Medium" panose="020B0602020204020303" pitchFamily="34" charset="-79"/>
                        <a:cs typeface="Futura Medium" panose="020B0602020204020303" pitchFamily="34" charset="-79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1600617"/>
                  </a:ext>
                </a:extLst>
              </a:tr>
              <a:tr h="381726">
                <a:tc vMerge="1">
                  <a:txBody>
                    <a:bodyPr/>
                    <a:lstStyle/>
                    <a:p>
                      <a:endParaRPr lang="en-DE" dirty="0">
                        <a:latin typeface="Futura Medium" panose="020B0602020204020303" pitchFamily="34" charset="-79"/>
                        <a:cs typeface="Futura Medium" panose="020B0602020204020303" pitchFamily="34" charset="-79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DE" sz="1900" dirty="0">
                          <a:latin typeface="Futura Medium" panose="020B0602020204020303" pitchFamily="34" charset="-79"/>
                          <a:cs typeface="Futura Medium" panose="020B0602020204020303" pitchFamily="34" charset="-79"/>
                        </a:rPr>
                        <a:t>Features</a:t>
                      </a:r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1900" dirty="0">
                          <a:latin typeface="Futura Medium" panose="020B0602020204020303" pitchFamily="34" charset="-79"/>
                          <a:cs typeface="Futura Medium" panose="020B0602020204020303" pitchFamily="34" charset="-79"/>
                        </a:rPr>
                        <a:t>Training Data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DE" sz="1900" dirty="0">
                          <a:latin typeface="Futura Medium" panose="020B0602020204020303" pitchFamily="34" charset="-79"/>
                          <a:cs typeface="Futura Medium" panose="020B0602020204020303" pitchFamily="34" charset="-79"/>
                        </a:rPr>
                        <a:t>Evaluation Data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9695141"/>
                  </a:ext>
                </a:extLst>
              </a:tr>
              <a:tr h="1457303">
                <a:tc vMerge="1">
                  <a:txBody>
                    <a:bodyPr/>
                    <a:lstStyle/>
                    <a:p>
                      <a:endParaRPr lang="en-DE" sz="1200" dirty="0">
                        <a:latin typeface="Futura Medium" panose="020B0602020204020303" pitchFamily="34" charset="-79"/>
                        <a:cs typeface="Futura Medium" panose="020B0602020204020303" pitchFamily="34" charset="-79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DE" sz="1200" dirty="0">
                        <a:latin typeface="Futura Medium" panose="020B0602020204020303" pitchFamily="34" charset="-79"/>
                        <a:cs typeface="Futura Medium" panose="020B0602020204020303" pitchFamily="34" charset="-79"/>
                      </a:endParaRPr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Futura Medium" panose="020B0602020204020303" pitchFamily="34" charset="-79"/>
                          <a:cs typeface="Futura Medium" panose="020B0602020204020303" pitchFamily="34" charset="-79"/>
                        </a:rPr>
                        <a:t>Datasets</a:t>
                      </a:r>
                    </a:p>
                    <a:p>
                      <a:endParaRPr lang="en-DE" sz="1200" dirty="0">
                        <a:latin typeface="Futura Medium" panose="020B0602020204020303" pitchFamily="34" charset="-79"/>
                        <a:cs typeface="Futura Medium" panose="020B0602020204020303" pitchFamily="34" charset="-79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Futura Medium" panose="020B0602020204020303" pitchFamily="34" charset="-79"/>
                          <a:cs typeface="Futura Medium" panose="020B0602020204020303" pitchFamily="34" charset="-79"/>
                        </a:rPr>
                        <a:t>Datasets</a:t>
                      </a:r>
                    </a:p>
                    <a:p>
                      <a:endParaRPr lang="en-GB" sz="1200" dirty="0">
                        <a:latin typeface="Futura Medium" panose="020B0602020204020303" pitchFamily="34" charset="-79"/>
                        <a:cs typeface="Futura Medium" panose="020B0602020204020303" pitchFamily="34" charset="-79"/>
                      </a:endParaRPr>
                    </a:p>
                    <a:p>
                      <a:r>
                        <a:rPr lang="en-GB" sz="1200" dirty="0">
                          <a:latin typeface="Futura Medium" panose="020B0602020204020303" pitchFamily="34" charset="-79"/>
                          <a:cs typeface="Futura Medium" panose="020B0602020204020303" pitchFamily="34" charset="-79"/>
                        </a:rPr>
                        <a:t>Motivation</a:t>
                      </a:r>
                    </a:p>
                    <a:p>
                      <a:endParaRPr lang="en-GB" sz="1200" dirty="0">
                        <a:latin typeface="Futura Medium" panose="020B0602020204020303" pitchFamily="34" charset="-79"/>
                        <a:cs typeface="Futura Medium" panose="020B0602020204020303" pitchFamily="34" charset="-79"/>
                      </a:endParaRPr>
                    </a:p>
                    <a:p>
                      <a:r>
                        <a:rPr lang="en-GB" sz="1200" dirty="0" err="1">
                          <a:latin typeface="Futura Medium" panose="020B0602020204020303" pitchFamily="34" charset="-79"/>
                          <a:cs typeface="Futura Medium" panose="020B0602020204020303" pitchFamily="34" charset="-79"/>
                        </a:rPr>
                        <a:t>Preprocessing</a:t>
                      </a:r>
                      <a:endParaRPr lang="en-DE" sz="1200" dirty="0">
                        <a:latin typeface="Futura Medium" panose="020B0602020204020303" pitchFamily="34" charset="-79"/>
                        <a:cs typeface="Futura Medium" panose="020B0602020204020303" pitchFamily="34" charset="-79"/>
                      </a:endParaRPr>
                    </a:p>
                    <a:p>
                      <a:endParaRPr lang="en-DE" sz="1200" dirty="0">
                        <a:latin typeface="Futura Medium" panose="020B0602020204020303" pitchFamily="34" charset="-79"/>
                        <a:cs typeface="Futura Medium" panose="020B0602020204020303" pitchFamily="34" charset="-79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84188467"/>
                  </a:ext>
                </a:extLst>
              </a:tr>
              <a:tr h="381726">
                <a:tc>
                  <a:txBody>
                    <a:bodyPr/>
                    <a:lstStyle/>
                    <a:p>
                      <a:r>
                        <a:rPr lang="en-DE" sz="1900" dirty="0">
                          <a:latin typeface="Futura Medium" panose="020B0602020204020303" pitchFamily="34" charset="-79"/>
                          <a:cs typeface="Futura Medium" panose="020B0602020204020303" pitchFamily="34" charset="-79"/>
                        </a:rPr>
                        <a:t>Intended Use</a:t>
                      </a:r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DE" sz="1900" dirty="0">
                          <a:latin typeface="Futura Medium" panose="020B0602020204020303" pitchFamily="34" charset="-79"/>
                          <a:cs typeface="Futura Medium" panose="020B0602020204020303" pitchFamily="34" charset="-79"/>
                        </a:rPr>
                        <a:t>Ethical Considerations</a:t>
                      </a:r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E" sz="1900" dirty="0">
                          <a:latin typeface="Futura Medium" panose="020B0602020204020303" pitchFamily="34" charset="-79"/>
                          <a:cs typeface="Futura Medium" panose="020B0602020204020303" pitchFamily="34" charset="-79"/>
                        </a:rPr>
                        <a:t>Caveats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DE" sz="1900" dirty="0">
                          <a:latin typeface="Futura Medium" panose="020B0602020204020303" pitchFamily="34" charset="-79"/>
                          <a:cs typeface="Futura Medium" panose="020B0602020204020303" pitchFamily="34" charset="-79"/>
                        </a:rPr>
                        <a:t>Recommendations</a:t>
                      </a: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05046339"/>
                  </a:ext>
                </a:extLst>
              </a:tr>
              <a:tr h="1457303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Futura Medium" panose="020B0602020204020303" pitchFamily="34" charset="-79"/>
                          <a:cs typeface="Futura Medium" panose="020B0602020204020303" pitchFamily="34" charset="-79"/>
                        </a:rPr>
                        <a:t>Primary intended uses</a:t>
                      </a:r>
                    </a:p>
                    <a:p>
                      <a:endParaRPr lang="en-GB" sz="1200" dirty="0">
                        <a:latin typeface="Futura Medium" panose="020B0602020204020303" pitchFamily="34" charset="-79"/>
                        <a:cs typeface="Futura Medium" panose="020B0602020204020303" pitchFamily="34" charset="-79"/>
                      </a:endParaRPr>
                    </a:p>
                    <a:p>
                      <a:r>
                        <a:rPr lang="en-GB" sz="1200" dirty="0">
                          <a:latin typeface="Futura Medium" panose="020B0602020204020303" pitchFamily="34" charset="-79"/>
                          <a:cs typeface="Futura Medium" panose="020B0602020204020303" pitchFamily="34" charset="-79"/>
                        </a:rPr>
                        <a:t>Primary intended users</a:t>
                      </a:r>
                    </a:p>
                    <a:p>
                      <a:endParaRPr lang="en-GB" sz="1200" dirty="0">
                        <a:latin typeface="Futura Medium" panose="020B0602020204020303" pitchFamily="34" charset="-79"/>
                        <a:cs typeface="Futura Medium" panose="020B0602020204020303" pitchFamily="34" charset="-79"/>
                      </a:endParaRPr>
                    </a:p>
                    <a:p>
                      <a:r>
                        <a:rPr lang="en-GB" sz="1200" dirty="0">
                          <a:latin typeface="Futura Medium" panose="020B0602020204020303" pitchFamily="34" charset="-79"/>
                          <a:cs typeface="Futura Medium" panose="020B0602020204020303" pitchFamily="34" charset="-79"/>
                        </a:rPr>
                        <a:t>Out-of-scope use cases</a:t>
                      </a:r>
                      <a:endParaRPr lang="en-DE" sz="1200" dirty="0">
                        <a:latin typeface="Futura Medium" panose="020B0602020204020303" pitchFamily="34" charset="-79"/>
                        <a:cs typeface="Futura Medium" panose="020B0602020204020303" pitchFamily="34" charset="-79"/>
                      </a:endParaRPr>
                    </a:p>
                    <a:p>
                      <a:endParaRPr lang="en-DE" sz="1200" dirty="0">
                        <a:latin typeface="Futura Medium" panose="020B0602020204020303" pitchFamily="34" charset="-79"/>
                        <a:cs typeface="Futura Medium" panose="020B0602020204020303" pitchFamily="34" charset="-79"/>
                      </a:endParaRPr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DE" sz="1200" dirty="0">
                        <a:latin typeface="Futura Medium" panose="020B0602020204020303" pitchFamily="34" charset="-79"/>
                        <a:cs typeface="Futura Medium" panose="020B0602020204020303" pitchFamily="34" charset="-79"/>
                      </a:endParaRPr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DE" sz="1200" dirty="0">
                        <a:latin typeface="Futura Medium" panose="020B0602020204020303" pitchFamily="34" charset="-79"/>
                        <a:cs typeface="Futura Medium" panose="020B0602020204020303" pitchFamily="34" charset="-79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DE" sz="1200" dirty="0">
                        <a:latin typeface="Futura Medium" panose="020B0602020204020303" pitchFamily="34" charset="-79"/>
                        <a:cs typeface="Futura Medium" panose="020B0602020204020303" pitchFamily="34" charset="-79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181064"/>
                  </a:ext>
                </a:extLst>
              </a:tr>
            </a:tbl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C49C1050-8547-BEDA-677C-1B8DCCDB0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534" y="283774"/>
            <a:ext cx="2741353" cy="402130"/>
          </a:xfrm>
        </p:spPr>
        <p:txBody>
          <a:bodyPr>
            <a:normAutofit fontScale="90000"/>
          </a:bodyPr>
          <a:lstStyle/>
          <a:p>
            <a:r>
              <a:rPr lang="en-DE" sz="2000" dirty="0">
                <a:solidFill>
                  <a:schemeClr val="tx1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AI Model Card Canvas</a:t>
            </a:r>
          </a:p>
        </p:txBody>
      </p:sp>
      <p:pic>
        <p:nvPicPr>
          <p:cNvPr id="20" name="Graphic 19" descr="Lock outline">
            <a:extLst>
              <a:ext uri="{FF2B5EF4-FFF2-40B4-BE49-F238E27FC236}">
                <a16:creationId xmlns:a16="http://schemas.microsoft.com/office/drawing/2014/main" id="{6F68FF91-4BB4-EDA0-B853-3CD6661A95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39048" y="2737021"/>
            <a:ext cx="278027" cy="278027"/>
          </a:xfrm>
          <a:prstGeom prst="rect">
            <a:avLst/>
          </a:prstGeom>
        </p:spPr>
      </p:pic>
      <p:pic>
        <p:nvPicPr>
          <p:cNvPr id="21" name="Graphic 20" descr="Lock outline">
            <a:extLst>
              <a:ext uri="{FF2B5EF4-FFF2-40B4-BE49-F238E27FC236}">
                <a16:creationId xmlns:a16="http://schemas.microsoft.com/office/drawing/2014/main" id="{625BB7FF-DEF4-AB9A-D124-25E88FFFF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62741" y="2737021"/>
            <a:ext cx="278027" cy="278027"/>
          </a:xfrm>
          <a:prstGeom prst="rect">
            <a:avLst/>
          </a:prstGeom>
        </p:spPr>
      </p:pic>
      <p:pic>
        <p:nvPicPr>
          <p:cNvPr id="22" name="Graphic 21" descr="Lock outline">
            <a:extLst>
              <a:ext uri="{FF2B5EF4-FFF2-40B4-BE49-F238E27FC236}">
                <a16:creationId xmlns:a16="http://schemas.microsoft.com/office/drawing/2014/main" id="{1CD85418-79CD-8545-920A-C0F85B6548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82728" y="795094"/>
            <a:ext cx="278027" cy="278027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1E6B45F0-D896-20EF-FB45-95F090725E2C}"/>
              </a:ext>
            </a:extLst>
          </p:cNvPr>
          <p:cNvGrpSpPr/>
          <p:nvPr/>
        </p:nvGrpSpPr>
        <p:grpSpPr>
          <a:xfrm>
            <a:off x="3641127" y="224321"/>
            <a:ext cx="4917989" cy="446800"/>
            <a:chOff x="3842952" y="187251"/>
            <a:chExt cx="4917989" cy="446800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E701F4FE-A8FE-D0FA-8299-49067CED259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42952" y="187251"/>
              <a:ext cx="1848966" cy="446302"/>
            </a:xfrm>
            <a:prstGeom prst="rect">
              <a:avLst/>
            </a:prstGeom>
          </p:spPr>
        </p:pic>
        <p:sp>
          <p:nvSpPr>
            <p:cNvPr id="24" name="Title 3">
              <a:extLst>
                <a:ext uri="{FF2B5EF4-FFF2-40B4-BE49-F238E27FC236}">
                  <a16:creationId xmlns:a16="http://schemas.microsoft.com/office/drawing/2014/main" id="{E65412B5-A370-BE01-3664-F1E49FA5BCB2}"/>
                </a:ext>
              </a:extLst>
            </p:cNvPr>
            <p:cNvSpPr txBox="1">
              <a:spLocks/>
            </p:cNvSpPr>
            <p:nvPr/>
          </p:nvSpPr>
          <p:spPr>
            <a:xfrm>
              <a:off x="5642490" y="231921"/>
              <a:ext cx="3118451" cy="40213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rgbClr val="005C87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GB" sz="1800" dirty="0">
                  <a:solidFill>
                    <a:srgbClr val="AC72A5"/>
                  </a:solidFill>
                  <a:latin typeface="Futura Medium" panose="020B0602020204020303" pitchFamily="34" charset="-79"/>
                  <a:cs typeface="Futura Medium" panose="020B0602020204020303" pitchFamily="34" charset="-79"/>
                </a:rPr>
                <a:t>Take the risk out of your AI.</a:t>
              </a:r>
              <a:r>
                <a:rPr lang="en-GB" sz="1800" dirty="0">
                  <a:latin typeface="Futura Medium" panose="020B0602020204020303" pitchFamily="34" charset="-79"/>
                  <a:cs typeface="Futura Medium" panose="020B0602020204020303" pitchFamily="34" charset="-79"/>
                </a:rPr>
                <a:t> </a:t>
              </a:r>
              <a:endParaRPr lang="en-DE" sz="1800" dirty="0">
                <a:latin typeface="Futura Medium" panose="020B0602020204020303" pitchFamily="34" charset="-79"/>
                <a:cs typeface="Futura Medium" panose="020B0602020204020303" pitchFamily="34" charset="-79"/>
              </a:endParaRPr>
            </a:p>
          </p:txBody>
        </p:sp>
      </p:grpSp>
      <p:sp>
        <p:nvSpPr>
          <p:cNvPr id="27" name="Subtitle 2">
            <a:extLst>
              <a:ext uri="{FF2B5EF4-FFF2-40B4-BE49-F238E27FC236}">
                <a16:creationId xmlns:a16="http://schemas.microsoft.com/office/drawing/2014/main" id="{EB8D3851-C2B3-B536-8016-7B3B73E319E8}"/>
              </a:ext>
            </a:extLst>
          </p:cNvPr>
          <p:cNvSpPr txBox="1">
            <a:spLocks/>
          </p:cNvSpPr>
          <p:nvPr/>
        </p:nvSpPr>
        <p:spPr>
          <a:xfrm>
            <a:off x="767965" y="6506825"/>
            <a:ext cx="7239212" cy="263879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2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derived from Mitchell et al., “Model Cards for Model Reporting”, https://</a:t>
            </a:r>
            <a:r>
              <a:rPr lang="en-GB" sz="1200" dirty="0" err="1">
                <a:latin typeface="Futura Medium" panose="020B0602020204020303" pitchFamily="34" charset="-79"/>
                <a:cs typeface="Futura Medium" panose="020B0602020204020303" pitchFamily="34" charset="-79"/>
              </a:rPr>
              <a:t>arxiv.org</a:t>
            </a:r>
            <a:r>
              <a:rPr lang="en-GB" sz="12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/abs/1810.03993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63C73977-2CD6-3630-D312-FE7AA6F0286C}"/>
              </a:ext>
            </a:extLst>
          </p:cNvPr>
          <p:cNvSpPr txBox="1">
            <a:spLocks/>
          </p:cNvSpPr>
          <p:nvPr/>
        </p:nvSpPr>
        <p:spPr>
          <a:xfrm>
            <a:off x="9656594" y="350659"/>
            <a:ext cx="2131752" cy="28339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200" dirty="0" err="1">
                <a:solidFill>
                  <a:srgbClr val="005C87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hello@algo-consult.com</a:t>
            </a:r>
            <a:endParaRPr lang="en-DE" sz="1200" dirty="0">
              <a:solidFill>
                <a:srgbClr val="005C87"/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BAF3DFE-F6E5-0DA4-A527-D689ABE687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0378" y="6459129"/>
            <a:ext cx="877330" cy="311575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711B7D9E-35F2-EA6B-2213-72D66E25E260}"/>
              </a:ext>
            </a:extLst>
          </p:cNvPr>
          <p:cNvSpPr txBox="1">
            <a:spLocks/>
          </p:cNvSpPr>
          <p:nvPr/>
        </p:nvSpPr>
        <p:spPr>
          <a:xfrm>
            <a:off x="8583830" y="6506825"/>
            <a:ext cx="2215974" cy="263879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GB" sz="12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licensed under CC BY-SA 4.0</a:t>
            </a:r>
          </a:p>
        </p:txBody>
      </p:sp>
    </p:spTree>
    <p:extLst>
      <p:ext uri="{BB962C8B-B14F-4D97-AF65-F5344CB8AC3E}">
        <p14:creationId xmlns:p14="http://schemas.microsoft.com/office/powerpoint/2010/main" val="3013350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16004</TotalTime>
  <Words>118</Words>
  <Application>Microsoft Macintosh PowerPoint</Application>
  <PresentationFormat>Widescreen</PresentationFormat>
  <Paragraphs>55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Futura Medium</vt:lpstr>
      <vt:lpstr>Office Theme</vt:lpstr>
      <vt:lpstr>algo consult</vt:lpstr>
      <vt:lpstr>AI Model Card Canvas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Bernd Fondermann</dc:creator>
  <cp:lastModifiedBy>Bernd Fondermann</cp:lastModifiedBy>
  <cp:revision>24</cp:revision>
  <cp:lastPrinted>2024-11-24T10:46:21Z</cp:lastPrinted>
  <dcterms:created xsi:type="dcterms:W3CDTF">2023-06-28T15:41:55Z</dcterms:created>
  <dcterms:modified xsi:type="dcterms:W3CDTF">2024-11-24T10:46:45Z</dcterms:modified>
</cp:coreProperties>
</file>